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175351" cy="4664809"/>
          </a:xfrm>
        </p:spPr>
        <p:txBody>
          <a:bodyPr/>
          <a:lstStyle/>
          <a:p>
            <a:pPr marL="1828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4664"/>
            <a:ext cx="7406640" cy="31980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«Вы -  талантливые дети! Когда-нибудь вы сами приятно поразитесь, какие вы умные, как много и хорошо умеете, если будете постоянно работать над собой, ставить новые цели и стремиться к их достижению…»</a:t>
            </a:r>
          </a:p>
          <a:p>
            <a:pPr algn="r"/>
            <a:r>
              <a:rPr lang="ru-RU" dirty="0" smtClean="0"/>
              <a:t>Ж.Ж. Руссо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7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</a:t>
            </a:r>
            <a:r>
              <a:rPr lang="ru-RU" dirty="0" smtClean="0">
                <a:solidFill>
                  <a:srgbClr val="FF0000"/>
                </a:solidFill>
              </a:rPr>
              <a:t>1 варианта: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Выпишите из предложенных слов только те, в которых есть приставки, выделите их.</a:t>
            </a:r>
          </a:p>
          <a:p>
            <a:endParaRPr lang="ru-RU" sz="1800" b="1" dirty="0"/>
          </a:p>
          <a:p>
            <a:pPr marL="82296" indent="0">
              <a:buNone/>
            </a:pPr>
            <a:r>
              <a:rPr lang="ru-RU" b="1" dirty="0" smtClean="0"/>
              <a:t>Походка, посуда, поезд, поляна, победитель, окошко, очистки, обида, обрезки, отдых, ответ, отмёл, отозвал, выбежал, вошёл, важный.</a:t>
            </a:r>
            <a:endParaRPr lang="ru-RU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19672" y="2344903"/>
            <a:ext cx="436311" cy="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41818" y="23488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60032" y="245689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0072" y="2456892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508104" y="29969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29969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619672" y="3429000"/>
            <a:ext cx="422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041818" y="342900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868144" y="342900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единительная линия 5119"/>
          <p:cNvCxnSpPr/>
          <p:nvPr/>
        </p:nvCxnSpPr>
        <p:spPr>
          <a:xfrm>
            <a:off x="6156176" y="342900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Прямая соединительная линия 5122"/>
          <p:cNvCxnSpPr/>
          <p:nvPr/>
        </p:nvCxnSpPr>
        <p:spPr>
          <a:xfrm>
            <a:off x="7164288" y="34290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Прямая соединительная линия 5124"/>
          <p:cNvCxnSpPr/>
          <p:nvPr/>
        </p:nvCxnSpPr>
        <p:spPr>
          <a:xfrm>
            <a:off x="7740352" y="342900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7" name="Прямая соединительная линия 5126"/>
          <p:cNvCxnSpPr/>
          <p:nvPr/>
        </p:nvCxnSpPr>
        <p:spPr>
          <a:xfrm>
            <a:off x="1691680" y="3933056"/>
            <a:ext cx="364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Прямая соединительная линия 5128"/>
          <p:cNvCxnSpPr/>
          <p:nvPr/>
        </p:nvCxnSpPr>
        <p:spPr>
          <a:xfrm>
            <a:off x="2041818" y="3933056"/>
            <a:ext cx="14165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Прямая соединительная линия 5130"/>
          <p:cNvCxnSpPr/>
          <p:nvPr/>
        </p:nvCxnSpPr>
        <p:spPr>
          <a:xfrm>
            <a:off x="3491880" y="393305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Прямая соединительная линия 5132"/>
          <p:cNvCxnSpPr/>
          <p:nvPr/>
        </p:nvCxnSpPr>
        <p:spPr>
          <a:xfrm>
            <a:off x="3851920" y="393305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Тест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1</a:t>
            </a:r>
            <a:r>
              <a:rPr lang="ru-RU" dirty="0">
                <a:solidFill>
                  <a:srgbClr val="0070C0"/>
                </a:solidFill>
              </a:rPr>
              <a:t>)</a:t>
            </a:r>
            <a:r>
              <a:rPr lang="ru-RU" dirty="0"/>
              <a:t>	</a:t>
            </a:r>
            <a:r>
              <a:rPr lang="ru-RU" b="1" dirty="0"/>
              <a:t>Какая часть слова называется приставкой?</a:t>
            </a:r>
          </a:p>
          <a:p>
            <a:pPr marL="82296" indent="0">
              <a:buNone/>
            </a:pPr>
            <a:r>
              <a:rPr lang="ru-RU" sz="2600" b="1" dirty="0" smtClean="0"/>
              <a:t>А)</a:t>
            </a:r>
            <a:r>
              <a:rPr lang="ru-RU" dirty="0"/>
              <a:t>	</a:t>
            </a:r>
            <a:r>
              <a:rPr lang="ru-RU" sz="2600" dirty="0"/>
              <a:t>Часть слова, которая изменяется и служит для связи</a:t>
            </a:r>
          </a:p>
          <a:p>
            <a:pPr marL="82296" indent="0">
              <a:buNone/>
            </a:pPr>
            <a:r>
              <a:rPr lang="ru-RU" sz="2600" dirty="0"/>
              <a:t>слов в </a:t>
            </a:r>
            <a:r>
              <a:rPr lang="ru-RU" sz="2600" dirty="0" smtClean="0"/>
              <a:t>предложении.</a:t>
            </a:r>
            <a:endParaRPr lang="ru-RU" sz="2600" dirty="0"/>
          </a:p>
          <a:p>
            <a:pPr marL="82296" indent="0">
              <a:buNone/>
            </a:pPr>
            <a:r>
              <a:rPr lang="ru-RU" sz="2600" b="1" dirty="0" smtClean="0"/>
              <a:t>Б)           </a:t>
            </a:r>
            <a:r>
              <a:rPr lang="ru-RU" sz="2600" dirty="0" smtClean="0"/>
              <a:t>Часть </a:t>
            </a:r>
            <a:r>
              <a:rPr lang="ru-RU" sz="2600" dirty="0"/>
              <a:t>слова, которая стоит после корня и служит для</a:t>
            </a:r>
          </a:p>
          <a:p>
            <a:pPr marL="82296" indent="0">
              <a:buNone/>
            </a:pPr>
            <a:r>
              <a:rPr lang="ru-RU" sz="2600" dirty="0"/>
              <a:t>образования новых слов.</a:t>
            </a:r>
          </a:p>
          <a:p>
            <a:pPr marL="82296" indent="0">
              <a:buNone/>
            </a:pPr>
            <a:r>
              <a:rPr lang="ru-RU" sz="2600" b="1" dirty="0"/>
              <a:t>B)</a:t>
            </a:r>
            <a:r>
              <a:rPr lang="ru-RU" sz="2600" dirty="0"/>
              <a:t>	Часть слова, которая стоит перед корнем и служит для</a:t>
            </a:r>
          </a:p>
          <a:p>
            <a:pPr marL="82296" indent="0">
              <a:buNone/>
            </a:pPr>
            <a:r>
              <a:rPr lang="ru-RU" sz="2600" dirty="0"/>
              <a:t>образования новых слов.</a:t>
            </a:r>
          </a:p>
          <a:p>
            <a:pPr marL="82296" indent="0">
              <a:buNone/>
            </a:pPr>
            <a:r>
              <a:rPr lang="ru-RU" dirty="0">
                <a:solidFill>
                  <a:srgbClr val="0070C0"/>
                </a:solidFill>
              </a:rPr>
              <a:t>2)</a:t>
            </a:r>
            <a:r>
              <a:rPr lang="ru-RU" dirty="0"/>
              <a:t>	</a:t>
            </a:r>
            <a:r>
              <a:rPr lang="ru-RU" b="1" dirty="0"/>
              <a:t>Как обозначается приставка?</a:t>
            </a:r>
          </a:p>
          <a:p>
            <a:pPr marL="82296" indent="0">
              <a:buNone/>
            </a:pPr>
            <a:r>
              <a:rPr lang="ru-RU" sz="2600" b="1" dirty="0"/>
              <a:t>А)</a:t>
            </a:r>
            <a:r>
              <a:rPr lang="ru-RU" sz="2600" dirty="0"/>
              <a:t> 	</a:t>
            </a:r>
            <a:r>
              <a:rPr lang="ru-RU" sz="2600" b="1" dirty="0"/>
              <a:t>Б)</a:t>
            </a:r>
            <a:r>
              <a:rPr lang="ru-RU" sz="2600" dirty="0"/>
              <a:t>  </a:t>
            </a:r>
            <a:r>
              <a:rPr lang="ru-RU" sz="2600" dirty="0" smtClean="0"/>
              <a:t>             </a:t>
            </a:r>
            <a:r>
              <a:rPr lang="ru-RU" sz="2600" b="1" dirty="0" smtClean="0"/>
              <a:t>В</a:t>
            </a:r>
            <a:r>
              <a:rPr lang="ru-RU" sz="2600" b="1" dirty="0"/>
              <a:t>) </a:t>
            </a:r>
          </a:p>
          <a:p>
            <a:pPr marL="82296" indent="0">
              <a:buNone/>
            </a:pPr>
            <a:r>
              <a:rPr lang="ru-RU" dirty="0">
                <a:solidFill>
                  <a:srgbClr val="0070C0"/>
                </a:solidFill>
              </a:rPr>
              <a:t>3)</a:t>
            </a:r>
            <a:r>
              <a:rPr lang="ru-RU" dirty="0"/>
              <a:t>	</a:t>
            </a:r>
            <a:r>
              <a:rPr lang="ru-RU" b="1" dirty="0"/>
              <a:t>В каком из этих слов есть приставки?</a:t>
            </a:r>
          </a:p>
          <a:p>
            <a:pPr marL="82296" indent="0">
              <a:buNone/>
            </a:pPr>
            <a:r>
              <a:rPr lang="ru-RU" sz="2600" b="1" dirty="0"/>
              <a:t>A)</a:t>
            </a:r>
            <a:r>
              <a:rPr lang="ru-RU" sz="2600" dirty="0"/>
              <a:t>	Домашний.</a:t>
            </a:r>
          </a:p>
          <a:p>
            <a:pPr marL="82296" indent="0">
              <a:buNone/>
            </a:pPr>
            <a:r>
              <a:rPr lang="ru-RU" sz="2600" b="1" dirty="0"/>
              <a:t>Б) </a:t>
            </a:r>
            <a:r>
              <a:rPr lang="ru-RU" sz="2600" b="1" dirty="0" smtClean="0"/>
              <a:t>           </a:t>
            </a:r>
            <a:r>
              <a:rPr lang="ru-RU" sz="2600" dirty="0" smtClean="0"/>
              <a:t>Полосатый</a:t>
            </a:r>
            <a:r>
              <a:rPr lang="ru-RU" sz="2600" dirty="0"/>
              <a:t>.</a:t>
            </a:r>
          </a:p>
          <a:p>
            <a:pPr marL="82296" indent="0">
              <a:buNone/>
            </a:pPr>
            <a:r>
              <a:rPr lang="ru-RU" sz="2600" b="1" dirty="0" smtClean="0"/>
              <a:t>B)</a:t>
            </a:r>
            <a:r>
              <a:rPr lang="ru-RU" sz="2600" dirty="0"/>
              <a:t>	Настольный.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979712" y="429309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23728" y="429309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82" y="4293096"/>
            <a:ext cx="502532" cy="8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139952" y="429309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64501" y="4293096"/>
            <a:ext cx="0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16832"/>
            <a:ext cx="105131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Квартира</a:t>
            </a:r>
          </a:p>
          <a:p>
            <a:pPr marL="82296" indent="0">
              <a:buNone/>
            </a:pPr>
            <a:endParaRPr lang="ru-RU" sz="6000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Квартирка, квартирный, </a:t>
            </a:r>
          </a:p>
          <a:p>
            <a:pPr marL="82296" indent="0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квартирант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808312" cy="28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уга 3"/>
          <p:cNvSpPr/>
          <p:nvPr/>
        </p:nvSpPr>
        <p:spPr>
          <a:xfrm>
            <a:off x="1763688" y="3387502"/>
            <a:ext cx="1728192" cy="545554"/>
          </a:xfrm>
          <a:prstGeom prst="arc">
            <a:avLst>
              <a:gd name="adj1" fmla="val 108110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94" y="3379292"/>
            <a:ext cx="1743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8" y="4149080"/>
            <a:ext cx="1743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61565"/>
            <a:ext cx="2420166" cy="3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891A7"/>
              </a:buClr>
            </a:pPr>
            <a:r>
              <a:rPr lang="ru-RU" sz="6000" dirty="0">
                <a:solidFill>
                  <a:srgbClr val="FF0000"/>
                </a:solidFill>
              </a:rPr>
              <a:t>Космос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82296" indent="0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Космический, космонавт, космодром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14556"/>
            <a:ext cx="408463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уга 3"/>
          <p:cNvSpPr/>
          <p:nvPr/>
        </p:nvSpPr>
        <p:spPr>
          <a:xfrm>
            <a:off x="2023538" y="1484784"/>
            <a:ext cx="1324325" cy="504056"/>
          </a:xfrm>
          <a:prstGeom prst="arc">
            <a:avLst>
              <a:gd name="adj1" fmla="val 1067061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631241"/>
            <a:ext cx="1224136" cy="26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03375"/>
            <a:ext cx="1008115" cy="21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66" y="5373216"/>
            <a:ext cx="885949" cy="26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dirty="0" smtClean="0"/>
          </a:p>
          <a:p>
            <a:pPr lvl="8"/>
            <a:endParaRPr lang="ru-RU" dirty="0"/>
          </a:p>
          <a:p>
            <a:pPr lvl="8"/>
            <a:endParaRPr lang="ru-RU" dirty="0" smtClean="0"/>
          </a:p>
          <a:p>
            <a:pPr lvl="8"/>
            <a:endParaRPr lang="ru-RU" dirty="0"/>
          </a:p>
          <a:p>
            <a:pPr lvl="8"/>
            <a:endParaRPr lang="ru-RU" dirty="0" smtClean="0"/>
          </a:p>
          <a:p>
            <a:pPr lvl="8"/>
            <a:endParaRPr lang="ru-RU" dirty="0"/>
          </a:p>
          <a:p>
            <a:pPr lvl="8"/>
            <a:endParaRPr lang="ru-RU" dirty="0" smtClean="0"/>
          </a:p>
          <a:p>
            <a:pPr lvl="8"/>
            <a:endParaRPr lang="ru-RU" dirty="0"/>
          </a:p>
          <a:p>
            <a:pPr lvl="8"/>
            <a:endParaRPr lang="ru-RU" dirty="0" smtClean="0"/>
          </a:p>
          <a:p>
            <a:pPr lvl="8"/>
            <a:r>
              <a:rPr lang="ru-RU" dirty="0"/>
              <a:t> </a:t>
            </a:r>
            <a:r>
              <a:rPr lang="ru-RU" dirty="0" smtClean="0"/>
              <a:t>                      </a:t>
            </a:r>
          </a:p>
          <a:p>
            <a:pPr lvl="8"/>
            <a:endParaRPr lang="ru-RU" dirty="0"/>
          </a:p>
          <a:p>
            <a:pPr lvl="8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188640"/>
            <a:ext cx="40161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6316"/>
            <a:ext cx="47064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032" y="1314264"/>
            <a:ext cx="7498080" cy="4800600"/>
          </a:xfrm>
        </p:spPr>
        <p:txBody>
          <a:bodyPr/>
          <a:lstStyle/>
          <a:p>
            <a:pPr lvl="5"/>
            <a:endParaRPr lang="ru-RU" dirty="0" smtClean="0"/>
          </a:p>
          <a:p>
            <a:pPr lvl="5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9174" y="3226184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226184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5414" y="3226184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3263609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263609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5534" y="476672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с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60462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22366" y="460462"/>
            <a:ext cx="108012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60462"/>
            <a:ext cx="1080120" cy="93610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вопросы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-Что такое приставка?</a:t>
            </a:r>
          </a:p>
          <a:p>
            <a:r>
              <a:rPr lang="ru-RU" dirty="0" smtClean="0"/>
              <a:t>Где она находится?</a:t>
            </a:r>
          </a:p>
          <a:p>
            <a:r>
              <a:rPr lang="ru-RU" dirty="0" smtClean="0"/>
              <a:t>Для чего она нужна?</a:t>
            </a:r>
          </a:p>
          <a:p>
            <a:r>
              <a:rPr lang="ru-RU" dirty="0" smtClean="0"/>
              <a:t>Как обозначается?</a:t>
            </a:r>
          </a:p>
          <a:p>
            <a:r>
              <a:rPr lang="ru-RU" dirty="0" smtClean="0"/>
              <a:t>Определить алгоритм нахождения приставки.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9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Приставка -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Это часть слова, которая стоит перед конем и служит для образования новых слов. Приставка обозначается значком 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67944" y="328498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80112" y="32849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Алгоритм нахождения приставки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Подберите однокоренные слова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Обозначьте корень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Отметьте ту часть слова перед корнем, благодаря которой различаются слова, - это </a:t>
            </a:r>
            <a:r>
              <a:rPr lang="ru-RU" dirty="0" smtClean="0">
                <a:solidFill>
                  <a:srgbClr val="FF0000"/>
                </a:solidFill>
              </a:rPr>
              <a:t>приставка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Назовите приставку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Обозначьте значком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16216" y="501317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6428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8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204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     </vt:lpstr>
      <vt:lpstr>Главные вопросы урока: </vt:lpstr>
      <vt:lpstr>Приставка - </vt:lpstr>
      <vt:lpstr>Алгоритм нахождения приставки</vt:lpstr>
      <vt:lpstr>Задание для 1 варианта:</vt:lpstr>
      <vt:lpstr>Тест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Infobel</cp:lastModifiedBy>
  <cp:revision>14</cp:revision>
  <dcterms:modified xsi:type="dcterms:W3CDTF">2012-12-02T17:06:46Z</dcterms:modified>
</cp:coreProperties>
</file>